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61" r:id="rId4"/>
    <p:sldId id="262" r:id="rId5"/>
    <p:sldId id="263" r:id="rId6"/>
    <p:sldId id="264" r:id="rId7"/>
    <p:sldId id="266" r:id="rId8"/>
    <p:sldId id="311" r:id="rId9"/>
    <p:sldId id="312" r:id="rId10"/>
    <p:sldId id="313" r:id="rId11"/>
    <p:sldId id="314" r:id="rId12"/>
  </p:sldIdLst>
  <p:sldSz cx="24384000" cy="13716000"/>
  <p:notesSz cx="5143500" cy="9144000"/>
  <p:embeddedFontLst>
    <p:embeddedFont>
      <p:font typeface="OPPOSans M" pitchFamily="18" charset="-122"/>
      <p:regular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BarlowCondensed-Medium" pitchFamily="2" charset="0"/>
      <p:regular r:id="rId19"/>
    </p:embeddedFont>
    <p:embeddedFont>
      <p:font typeface="Impact" panose="020B0806030902050204" pitchFamily="34" charset="0"/>
      <p:regular r:id="rId20"/>
    </p:embeddedFont>
    <p:embeddedFont>
      <p:font typeface="OPPOSans-H" pitchFamily="18" charset="-122"/>
      <p:regular r:id="rId21"/>
    </p:embeddedFont>
    <p:embeddedFont>
      <p:font typeface="OPPOSans-R" pitchFamily="18" charset="-122"/>
      <p:regular r:id="rId22"/>
    </p:embeddedFont>
    <p:embeddedFont>
      <p:font typeface="SourceHanSansSC-Bold" panose="020B0500000000000000" pitchFamily="34" charset="-128"/>
      <p:bold r:id="rId23"/>
    </p:embeddedFont>
  </p:embeddedFontLst>
  <p:custDataLst>
    <p:tags r:id="rId24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FEFDFF"/>
    <a:srgbClr val="F9F9F9"/>
    <a:srgbClr val="26B5AD"/>
    <a:srgbClr val="000000"/>
    <a:srgbClr val="C00000"/>
    <a:srgbClr val="686868"/>
    <a:srgbClr val="C2251C"/>
    <a:srgbClr val="C1251D"/>
    <a:srgbClr val="C02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07"/>
  </p:normalViewPr>
  <p:slideViewPr>
    <p:cSldViewPr snapToGrid="0" snapToObjects="1">
      <p:cViewPr varScale="1">
        <p:scale>
          <a:sx n="49" d="100"/>
          <a:sy n="49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41EC7-23AD-8942-859F-338FB1E2DAC2}" type="datetimeFigureOut">
              <a:rPr kumimoji="1" lang="zh-CN" altLang="en-US" smtClean="0"/>
              <a:t>2022/6/11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DAE3D-62E1-664A-B9BF-8AD47430DE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 userDrawn="1"/>
        </p:nvSpPr>
        <p:spPr>
          <a:xfrm flipV="1">
            <a:off x="2542574" y="2119422"/>
            <a:ext cx="477464" cy="491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182880" tIns="91440" rIns="182880" bIns="91440" numCol="1" anchor="t" anchorCtr="0" compatLnSpc="1"/>
          <a:lstStyle/>
          <a:p>
            <a:endParaRPr lang="zh-CN" altLang="en-US" sz="9600" dirty="0">
              <a:solidFill>
                <a:prstClr val="black"/>
              </a:solidFill>
              <a:ea typeface="思源黑体" panose="020B0500000000000000" pitchFamily="34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 flipV="1">
            <a:off x="2502128" y="740948"/>
            <a:ext cx="469782" cy="483516"/>
          </a:xfrm>
          <a:prstGeom prst="ellipse">
            <a:avLst/>
          </a:prstGeom>
          <a:solidFill>
            <a:srgbClr val="BF0001"/>
          </a:solidFill>
          <a:ln w="25400">
            <a:solidFill>
              <a:srgbClr val="BF0001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82880" tIns="91440" rIns="182880" bIns="91440" numCol="1" anchor="t" anchorCtr="0" compatLnSpc="1"/>
          <a:lstStyle/>
          <a:p>
            <a:endParaRPr lang="zh-CN" altLang="en-US" sz="4800" dirty="0">
              <a:solidFill>
                <a:prstClr val="black"/>
              </a:solidFill>
              <a:ea typeface="思源黑体" panose="020B0500000000000000" pitchFamily="34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 flipV="1">
            <a:off x="402886" y="2351234"/>
            <a:ext cx="320798" cy="330176"/>
          </a:xfrm>
          <a:prstGeom prst="ellipse">
            <a:avLst/>
          </a:prstGeom>
          <a:solidFill>
            <a:srgbClr val="BF0001"/>
          </a:solidFill>
          <a:ln w="25400">
            <a:solidFill>
              <a:srgbClr val="BF0001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82880" tIns="91440" rIns="182880" bIns="91440" numCol="1" anchor="t" anchorCtr="0" compatLnSpc="1"/>
          <a:lstStyle/>
          <a:p>
            <a:endParaRPr lang="zh-CN" altLang="en-US" sz="4800" dirty="0">
              <a:solidFill>
                <a:prstClr val="black"/>
              </a:solidFill>
              <a:ea typeface="思源黑体" panose="020B0500000000000000" pitchFamily="34" charset="-122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691134" y="1046708"/>
            <a:ext cx="1618616" cy="1618608"/>
            <a:chOff x="1705099" y="2564904"/>
            <a:chExt cx="1800200" cy="1800200"/>
          </a:xfrm>
          <a:solidFill>
            <a:schemeClr val="bg1"/>
          </a:solidFill>
        </p:grpSpPr>
        <p:sp>
          <p:nvSpPr>
            <p:cNvPr id="21" name="椭圆 20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2" name="椭圆 21"/>
            <p:cNvSpPr/>
            <p:nvPr/>
          </p:nvSpPr>
          <p:spPr>
            <a:xfrm>
              <a:off x="1905864" y="2765670"/>
              <a:ext cx="1398670" cy="1398668"/>
            </a:xfrm>
            <a:prstGeom prst="ellipse">
              <a:avLst/>
            </a:prstGeom>
            <a:solidFill>
              <a:srgbClr val="BF00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5600" dirty="0">
                  <a:latin typeface="Impact" panose="020B0806030902050204" pitchFamily="34" charset="0"/>
                </a:rPr>
                <a:t>05</a:t>
              </a:r>
              <a:endParaRPr lang="zh-CN" altLang="en-US" sz="5600" dirty="0">
                <a:latin typeface="Impact" panose="020B0806030902050204" pitchFamily="34" charset="0"/>
              </a:endParaRPr>
            </a:p>
          </p:txBody>
        </p:sp>
      </p:grpSp>
      <p:sp>
        <p:nvSpPr>
          <p:cNvPr id="23" name="椭圆 22"/>
          <p:cNvSpPr/>
          <p:nvPr userDrawn="1"/>
        </p:nvSpPr>
        <p:spPr>
          <a:xfrm flipV="1">
            <a:off x="1228048" y="856342"/>
            <a:ext cx="296458" cy="30512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182880" tIns="91440" rIns="182880" bIns="91440" numCol="1" anchor="t" anchorCtr="0" compatLnSpc="1"/>
          <a:lstStyle/>
          <a:p>
            <a:endParaRPr lang="zh-CN" altLang="en-US" sz="9600" dirty="0">
              <a:solidFill>
                <a:prstClr val="black"/>
              </a:solidFill>
              <a:ea typeface="思源黑体" panose="020B0500000000000000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10226644" y="2025540"/>
            <a:ext cx="1111737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63500" dist="254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中创logo.9cba8d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50960" y="1723390"/>
            <a:ext cx="230505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3" grpId="0" bldLvl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bject 107"/>
          <p:cNvSpPr txBox="1"/>
          <p:nvPr/>
        </p:nvSpPr>
        <p:spPr>
          <a:xfrm>
            <a:off x="1785163" y="3655080"/>
            <a:ext cx="17170339" cy="1906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300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创世云存储</a:t>
            </a:r>
            <a:endParaRPr lang="zh-CN" altLang="en-US" sz="13000" dirty="0">
              <a:solidFill>
                <a:srgbClr val="26B5AD"/>
              </a:solidFill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785163" y="5425456"/>
            <a:ext cx="14917676" cy="15686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" altLang="zh-CN" sz="8500" dirty="0">
                <a:ln w="4762" cmpd="sng">
                  <a:solidFill>
                    <a:srgbClr val="26B5AD"/>
                  </a:solidFill>
                </a:ln>
                <a:solidFill>
                  <a:schemeClr val="bg1">
                    <a:alpha val="0"/>
                  </a:schemeClr>
                </a:solidFill>
                <a:latin typeface="BarlowCondensed-Medium" panose="00000606000000000000"/>
                <a:ea typeface="BarlowCondensed-Medium" panose="00000606000000000000"/>
              </a:rPr>
              <a:t>Decentralized Storage</a:t>
            </a:r>
          </a:p>
        </p:txBody>
      </p:sp>
      <p:sp>
        <p:nvSpPr>
          <p:cNvPr id="13" name="Object 108">
            <a:extLst>
              <a:ext uri="{FF2B5EF4-FFF2-40B4-BE49-F238E27FC236}">
                <a16:creationId xmlns:a16="http://schemas.microsoft.com/office/drawing/2014/main" id="{D5349610-CFD3-1C42-AB74-48CEA8704E38}"/>
              </a:ext>
            </a:extLst>
          </p:cNvPr>
          <p:cNvSpPr txBox="1"/>
          <p:nvPr/>
        </p:nvSpPr>
        <p:spPr>
          <a:xfrm>
            <a:off x="1785163" y="7809097"/>
            <a:ext cx="14917676" cy="804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zh-CN" altLang="en-US" sz="4400" dirty="0">
                <a:ln w="4762" cmpd="sng">
                  <a:noFill/>
                </a:ln>
                <a:solidFill>
                  <a:srgbClr val="26B5AD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创世团队</a:t>
            </a:r>
            <a:endParaRPr lang="en" altLang="zh-CN" sz="4400" dirty="0">
              <a:ln w="4762" cmpd="sng">
                <a:noFill/>
              </a:ln>
              <a:solidFill>
                <a:srgbClr val="26B5AD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Object 1101"/>
          <p:cNvSpPr txBox="1"/>
          <p:nvPr/>
        </p:nvSpPr>
        <p:spPr>
          <a:xfrm>
            <a:off x="1524000" y="984250"/>
            <a:ext cx="18198691" cy="9786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44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创世云页面</a:t>
            </a:r>
            <a:endParaRPr lang="zh-CN" altLang="en-US" dirty="0">
              <a:solidFill>
                <a:srgbClr val="26B5AD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1822D8-0D73-E548-ACD4-78BA361E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29" y="2387058"/>
            <a:ext cx="18903541" cy="105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6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bject 107"/>
          <p:cNvSpPr txBox="1"/>
          <p:nvPr/>
        </p:nvSpPr>
        <p:spPr>
          <a:xfrm>
            <a:off x="1785163" y="3655080"/>
            <a:ext cx="11016437" cy="1906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300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感谢您的观看</a:t>
            </a:r>
            <a:endParaRPr lang="zh-CN" altLang="en-US" sz="13000" dirty="0">
              <a:solidFill>
                <a:srgbClr val="26B5AD"/>
              </a:solidFill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785163" y="5425456"/>
            <a:ext cx="14917676" cy="15686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" altLang="zh-CN" sz="9300" dirty="0">
                <a:ln w="4762" cmpd="sng">
                  <a:solidFill>
                    <a:srgbClr val="26B5AD"/>
                  </a:solidFill>
                </a:ln>
                <a:solidFill>
                  <a:schemeClr val="bg1">
                    <a:alpha val="0"/>
                  </a:schemeClr>
                </a:solidFill>
                <a:latin typeface="BarlowCondensed-Medium" panose="00000606000000000000"/>
                <a:ea typeface="BarlowCondensed-Medium" panose="00000606000000000000"/>
              </a:rPr>
              <a:t>Thank you for watching</a:t>
            </a:r>
          </a:p>
        </p:txBody>
      </p:sp>
      <p:sp>
        <p:nvSpPr>
          <p:cNvPr id="13" name="Object 108">
            <a:extLst>
              <a:ext uri="{FF2B5EF4-FFF2-40B4-BE49-F238E27FC236}">
                <a16:creationId xmlns:a16="http://schemas.microsoft.com/office/drawing/2014/main" id="{D5349610-CFD3-1C42-AB74-48CEA8704E38}"/>
              </a:ext>
            </a:extLst>
          </p:cNvPr>
          <p:cNvSpPr txBox="1"/>
          <p:nvPr/>
        </p:nvSpPr>
        <p:spPr>
          <a:xfrm>
            <a:off x="1785163" y="7809097"/>
            <a:ext cx="14917676" cy="804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zh-CN" altLang="en-US" sz="4400" dirty="0">
                <a:ln w="4762" cmpd="sng">
                  <a:noFill/>
                </a:ln>
                <a:solidFill>
                  <a:srgbClr val="26B5AD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创世团队</a:t>
            </a:r>
            <a:endParaRPr lang="en" altLang="zh-CN" sz="4400" dirty="0">
              <a:ln w="4762" cmpd="sng">
                <a:noFill/>
              </a:ln>
              <a:solidFill>
                <a:srgbClr val="26B5AD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43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/>
        </p:nvGrpSpPr>
        <p:grpSpPr>
          <a:xfrm>
            <a:off x="3912981" y="-1802715"/>
            <a:ext cx="16558038" cy="16559429"/>
            <a:chOff x="3912981" y="-1802715"/>
            <a:chExt cx="16558038" cy="16559429"/>
          </a:xfrm>
        </p:grpSpPr>
        <p:pic>
          <p:nvPicPr>
            <p:cNvPr id="9502" name="image 502"/>
            <p:cNvPicPr>
              <a:picLocks noChangeAspect="1"/>
            </p:cNvPicPr>
            <p:nvPr/>
          </p:nvPicPr>
          <p:blipFill>
            <a:blip r:embed="rId2">
              <a:alphaModFix amt="39564"/>
            </a:blip>
            <a:srcRect/>
            <a:stretch>
              <a:fillRect/>
            </a:stretch>
          </p:blipFill>
          <p:spPr>
            <a:xfrm rot="2700000">
              <a:off x="3912285" y="-1802019"/>
              <a:ext cx="16559429" cy="16558038"/>
            </a:xfrm>
            <a:prstGeom prst="rect">
              <a:avLst/>
            </a:prstGeom>
          </p:spPr>
        </p:pic>
        <p:pic>
          <p:nvPicPr>
            <p:cNvPr id="9503" name="image 503"/>
            <p:cNvPicPr>
              <a:picLocks noChangeAspect="1"/>
            </p:cNvPicPr>
            <p:nvPr/>
          </p:nvPicPr>
          <p:blipFill>
            <a:blip r:embed="rId3">
              <a:alphaModFix amt="49564"/>
            </a:blip>
            <a:srcRect/>
            <a:stretch>
              <a:fillRect/>
            </a:stretch>
          </p:blipFill>
          <p:spPr>
            <a:xfrm rot="2700000">
              <a:off x="8039858" y="2673264"/>
              <a:ext cx="8304282" cy="8303585"/>
            </a:xfrm>
            <a:prstGeom prst="rect">
              <a:avLst/>
            </a:prstGeom>
          </p:spPr>
        </p:pic>
        <p:pic>
          <p:nvPicPr>
            <p:cNvPr id="9504" name="image 504"/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299700" y="4408646"/>
              <a:ext cx="3784600" cy="3784600"/>
            </a:xfrm>
            <a:prstGeom prst="rect">
              <a:avLst/>
            </a:prstGeom>
          </p:spPr>
        </p:pic>
        <p:sp>
          <p:nvSpPr>
            <p:cNvPr id="505" name="Object 505"/>
            <p:cNvSpPr txBox="1"/>
            <p:nvPr/>
          </p:nvSpPr>
          <p:spPr>
            <a:xfrm>
              <a:off x="9144000" y="5858969"/>
              <a:ext cx="6100800" cy="1067640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7000" b="1" i="0" dirty="0">
                  <a:solidFill>
                    <a:srgbClr val="FFFFFF"/>
                  </a:solidFill>
                  <a:latin typeface="SourceHanSansSC-Bold" panose="020B0800000000000000" charset="-122"/>
                  <a:ea typeface="SourceHanSansSC-Bold" panose="020B0800000000000000" charset="-122"/>
                </a:rPr>
                <a:t>传统云</a:t>
              </a:r>
              <a:endParaRPr lang="zh-CN" altLang="en-US" dirty="0"/>
            </a:p>
          </p:txBody>
        </p:sp>
      </p:grpSp>
      <p:sp>
        <p:nvSpPr>
          <p:cNvPr id="506" name="Object 506"/>
          <p:cNvSpPr txBox="1"/>
          <p:nvPr/>
        </p:nvSpPr>
        <p:spPr>
          <a:xfrm>
            <a:off x="1524000" y="984250"/>
            <a:ext cx="9978773" cy="9786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44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传统云存储现状</a:t>
            </a:r>
            <a:endParaRPr lang="zh-CN" altLang="en-US" dirty="0">
              <a:solidFill>
                <a:srgbClr val="26B5AD"/>
              </a:solidFill>
            </a:endParaRPr>
          </a:p>
        </p:txBody>
      </p:sp>
      <p:sp>
        <p:nvSpPr>
          <p:cNvPr id="5010" name="Object 5010"/>
          <p:cNvSpPr txBox="1"/>
          <p:nvPr/>
        </p:nvSpPr>
        <p:spPr>
          <a:xfrm>
            <a:off x="2007207" y="5206686"/>
            <a:ext cx="7426147" cy="9786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3200" b="0" i="0" dirty="0">
                <a:solidFill>
                  <a:srgbClr val="111111"/>
                </a:solidFill>
                <a:latin typeface="OPPOSans-H" panose="00020600040101010101" charset="-122"/>
                <a:ea typeface="OPPOSans-H" panose="00020600040101010101" charset="-122"/>
              </a:rPr>
              <a:t>当服务器出现突发状况时，数据可能永久消失，无法被找回。</a:t>
            </a:r>
            <a:endParaRPr lang="zh-CN" altLang="en-US" dirty="0"/>
          </a:p>
        </p:txBody>
      </p:sp>
      <p:sp>
        <p:nvSpPr>
          <p:cNvPr id="5011" name="Object 5011"/>
          <p:cNvSpPr txBox="1"/>
          <p:nvPr/>
        </p:nvSpPr>
        <p:spPr>
          <a:xfrm>
            <a:off x="2007207" y="8737536"/>
            <a:ext cx="7426147" cy="4829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3200" b="0" i="0" dirty="0">
                <a:solidFill>
                  <a:srgbClr val="111111"/>
                </a:solidFill>
                <a:latin typeface="OPPOSans-H" panose="00020600040101010101" charset="-122"/>
                <a:ea typeface="OPPOSans-H" panose="00020600040101010101" charset="-122"/>
              </a:rPr>
              <a:t>存储成本高，数据很难被永久保存。</a:t>
            </a:r>
            <a:endParaRPr lang="zh-CN" altLang="en-US"/>
          </a:p>
        </p:txBody>
      </p:sp>
      <p:sp>
        <p:nvSpPr>
          <p:cNvPr id="5012" name="Object 5012"/>
          <p:cNvSpPr txBox="1"/>
          <p:nvPr/>
        </p:nvSpPr>
        <p:spPr>
          <a:xfrm>
            <a:off x="15091712" y="5257486"/>
            <a:ext cx="7426147" cy="9786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200" b="0" i="0" dirty="0">
                <a:solidFill>
                  <a:srgbClr val="111111"/>
                </a:solidFill>
                <a:latin typeface="OPPOSans-H" panose="00020600040101010101" charset="-122"/>
                <a:ea typeface="OPPOSans-H" panose="00020600040101010101" charset="-122"/>
              </a:rPr>
              <a:t>存储安全性差，数据有可能被监控、被复制，甚至被篡改。</a:t>
            </a:r>
            <a:endParaRPr lang="zh-CN" altLang="en-US"/>
          </a:p>
        </p:txBody>
      </p:sp>
      <p:sp>
        <p:nvSpPr>
          <p:cNvPr id="5013" name="Object 5013"/>
          <p:cNvSpPr txBox="1"/>
          <p:nvPr/>
        </p:nvSpPr>
        <p:spPr>
          <a:xfrm>
            <a:off x="15091712" y="8737536"/>
            <a:ext cx="7426147" cy="9786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200" b="0" i="0" dirty="0">
                <a:solidFill>
                  <a:srgbClr val="111111"/>
                </a:solidFill>
                <a:latin typeface="OPPOSans-H" panose="00020600040101010101" charset="-122"/>
                <a:ea typeface="OPPOSans-H" panose="00020600040101010101" charset="-122"/>
              </a:rPr>
              <a:t>服务器的带宽有限而且昂贵，会造成集中访问时的网络拥堵。</a:t>
            </a:r>
            <a:endParaRPr lang="zh-CN" altLang="en-US"/>
          </a:p>
        </p:txBody>
      </p:sp>
      <p:sp>
        <p:nvSpPr>
          <p:cNvPr id="5014" name="Object 5014"/>
          <p:cNvSpPr txBox="1"/>
          <p:nvPr/>
        </p:nvSpPr>
        <p:spPr>
          <a:xfrm>
            <a:off x="2007207" y="11097113"/>
            <a:ext cx="21408203" cy="4956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sz="2600" b="0" i="0" dirty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虽然服务商利用雄厚的资金与技术实力，在全球搭建多个数据中心，为企业提供云存储服务，但云存储暴露出的问题也越来越明显。</a:t>
            </a:r>
            <a:endParaRPr lang="zh-CN" altLang="en-US"/>
          </a:p>
        </p:txBody>
      </p:sp>
      <p:pic>
        <p:nvPicPr>
          <p:cNvPr id="95015" name="image 5015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70339" y="3843544"/>
            <a:ext cx="951969" cy="914392"/>
          </a:xfrm>
          <a:prstGeom prst="rect">
            <a:avLst/>
          </a:prstGeom>
        </p:spPr>
      </p:pic>
      <p:pic>
        <p:nvPicPr>
          <p:cNvPr id="95016" name="image 5016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091712" y="3799090"/>
            <a:ext cx="914400" cy="1003300"/>
          </a:xfrm>
          <a:prstGeom prst="rect">
            <a:avLst/>
          </a:prstGeom>
        </p:spPr>
      </p:pic>
      <p:pic>
        <p:nvPicPr>
          <p:cNvPr id="95017" name="image 5017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091712" y="7394049"/>
            <a:ext cx="923404" cy="923404"/>
          </a:xfrm>
          <a:prstGeom prst="rect">
            <a:avLst/>
          </a:prstGeom>
        </p:spPr>
      </p:pic>
      <p:pic>
        <p:nvPicPr>
          <p:cNvPr id="95018" name="image 5018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472793" y="7526877"/>
            <a:ext cx="952264" cy="657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Object 601"/>
          <p:cNvSpPr txBox="1"/>
          <p:nvPr/>
        </p:nvSpPr>
        <p:spPr>
          <a:xfrm>
            <a:off x="1524000" y="984250"/>
            <a:ext cx="9978773" cy="9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44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传统云存储面临的问题</a:t>
            </a:r>
            <a:endParaRPr lang="zh-CN" altLang="en-US">
              <a:solidFill>
                <a:srgbClr val="26B5AD"/>
              </a:solidFill>
            </a:endParaRPr>
          </a:p>
        </p:txBody>
      </p:sp>
      <p:pic>
        <p:nvPicPr>
          <p:cNvPr id="9605" name="image 6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476138"/>
            <a:ext cx="24383997" cy="8011513"/>
          </a:xfrm>
          <a:prstGeom prst="rect">
            <a:avLst/>
          </a:prstGeom>
        </p:spPr>
      </p:pic>
      <p:sp>
        <p:nvSpPr>
          <p:cNvPr id="606" name="Object 606"/>
          <p:cNvSpPr txBox="1"/>
          <p:nvPr/>
        </p:nvSpPr>
        <p:spPr>
          <a:xfrm>
            <a:off x="12990075" y="7071314"/>
            <a:ext cx="2778301" cy="61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000" b="0" i="0" dirty="0">
                <a:solidFill>
                  <a:srgbClr val="000000"/>
                </a:solidFill>
                <a:latin typeface="OPPOSans-H" panose="00020600040101010101" charset="-122"/>
                <a:ea typeface="OPPOSans-H" panose="00020600040101010101" charset="-122"/>
              </a:rPr>
              <a:t>2018年7月</a:t>
            </a:r>
            <a:endParaRPr lang="zh-CN" altLang="en-US"/>
          </a:p>
        </p:txBody>
      </p:sp>
      <p:sp>
        <p:nvSpPr>
          <p:cNvPr id="607" name="Object 607"/>
          <p:cNvSpPr txBox="1"/>
          <p:nvPr/>
        </p:nvSpPr>
        <p:spPr>
          <a:xfrm>
            <a:off x="9836149" y="1255432"/>
            <a:ext cx="4420944" cy="61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00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（实际案例）</a:t>
            </a:r>
            <a:endParaRPr lang="zh-CN" altLang="en-US">
              <a:solidFill>
                <a:srgbClr val="26B5AD"/>
              </a:solidFill>
            </a:endParaRPr>
          </a:p>
        </p:txBody>
      </p:sp>
      <p:sp>
        <p:nvSpPr>
          <p:cNvPr id="608" name="Object 608"/>
          <p:cNvSpPr txBox="1"/>
          <p:nvPr/>
        </p:nvSpPr>
        <p:spPr>
          <a:xfrm>
            <a:off x="12990075" y="8042739"/>
            <a:ext cx="9467526" cy="1016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zh-CN" sz="2600" b="0" i="0" dirty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腾讯云出现问题，前沿数控近千万元级的平台数据全部丢失，阿里云也发生同类事件，导致了国内半个互联网瘫痪。</a:t>
            </a:r>
            <a:endParaRPr lang="zh-CN" altLang="en-US" dirty="0"/>
          </a:p>
        </p:txBody>
      </p:sp>
      <p:sp>
        <p:nvSpPr>
          <p:cNvPr id="609" name="Object 609"/>
          <p:cNvSpPr txBox="1"/>
          <p:nvPr/>
        </p:nvSpPr>
        <p:spPr>
          <a:xfrm>
            <a:off x="12990075" y="4850411"/>
            <a:ext cx="3180366" cy="1830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2000" b="0" i="0" dirty="0">
                <a:solidFill>
                  <a:srgbClr val="26B5AD"/>
                </a:solidFill>
                <a:latin typeface="BarlowCondensed-Medium" panose="00000606000000000000"/>
                <a:ea typeface="BarlowCondensed-Medium" panose="00000606000000000000"/>
              </a:rPr>
              <a:t>01</a:t>
            </a:r>
            <a:endParaRPr lang="zh-CN" altLang="en-US">
              <a:solidFill>
                <a:srgbClr val="26B5AD"/>
              </a:solidFill>
            </a:endParaRPr>
          </a:p>
        </p:txBody>
      </p:sp>
      <p:pic>
        <p:nvPicPr>
          <p:cNvPr id="96014" name="image 60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33847" y="4850411"/>
            <a:ext cx="9791031" cy="53319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1" name="image 7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476138"/>
            <a:ext cx="24383997" cy="8011513"/>
          </a:xfrm>
          <a:prstGeom prst="rect">
            <a:avLst/>
          </a:prstGeom>
        </p:spPr>
      </p:pic>
      <p:pic>
        <p:nvPicPr>
          <p:cNvPr id="9702" name="image 7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19557" y="4158745"/>
            <a:ext cx="9805321" cy="6618592"/>
          </a:xfrm>
          <a:prstGeom prst="rect">
            <a:avLst/>
          </a:prstGeom>
        </p:spPr>
      </p:pic>
      <p:sp>
        <p:nvSpPr>
          <p:cNvPr id="703" name="Object 703"/>
          <p:cNvSpPr txBox="1"/>
          <p:nvPr/>
        </p:nvSpPr>
        <p:spPr>
          <a:xfrm>
            <a:off x="12990075" y="7071314"/>
            <a:ext cx="2778301" cy="61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000" b="0" i="0" dirty="0">
                <a:solidFill>
                  <a:srgbClr val="000000"/>
                </a:solidFill>
                <a:latin typeface="OPPOSans-H" panose="00020600040101010101" charset="-122"/>
                <a:ea typeface="OPPOSans-H" panose="00020600040101010101" charset="-122"/>
              </a:rPr>
              <a:t>2020年5月</a:t>
            </a:r>
            <a:endParaRPr lang="zh-CN" altLang="en-US"/>
          </a:p>
        </p:txBody>
      </p:sp>
      <p:sp>
        <p:nvSpPr>
          <p:cNvPr id="704" name="Object 704"/>
          <p:cNvSpPr txBox="1"/>
          <p:nvPr/>
        </p:nvSpPr>
        <p:spPr>
          <a:xfrm>
            <a:off x="12990075" y="8042739"/>
            <a:ext cx="9467526" cy="203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zh-CN" sz="2600" b="0" i="0" dirty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中信银行发布道歉信，称其内部员工违规盗取并泄露客户信息，银行这样的权威机构都存在私自窃取信息的现象，原因就在于传统的中心化存储方式，所有数据都由几大数据中心巨头统一管理，当个人数据被私自查看，用户却一无所知。</a:t>
            </a:r>
            <a:endParaRPr lang="zh-CN" altLang="en-US"/>
          </a:p>
        </p:txBody>
      </p:sp>
      <p:sp>
        <p:nvSpPr>
          <p:cNvPr id="705" name="Object 705"/>
          <p:cNvSpPr txBox="1"/>
          <p:nvPr/>
        </p:nvSpPr>
        <p:spPr>
          <a:xfrm>
            <a:off x="12990075" y="4850411"/>
            <a:ext cx="3180366" cy="1830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2000" b="0" i="0" dirty="0">
                <a:solidFill>
                  <a:srgbClr val="26B5AD"/>
                </a:solidFill>
                <a:latin typeface="BarlowCondensed-Medium" panose="00000606000000000000"/>
                <a:ea typeface="BarlowCondensed-Medium" panose="00000606000000000000"/>
              </a:rPr>
              <a:t>02</a:t>
            </a:r>
            <a:endParaRPr lang="zh-CN" altLang="en-US" dirty="0">
              <a:solidFill>
                <a:srgbClr val="26B5AD"/>
              </a:solidFill>
            </a:endParaRPr>
          </a:p>
        </p:txBody>
      </p:sp>
      <p:sp>
        <p:nvSpPr>
          <p:cNvPr id="7010" name="Object 7010"/>
          <p:cNvSpPr txBox="1"/>
          <p:nvPr/>
        </p:nvSpPr>
        <p:spPr>
          <a:xfrm>
            <a:off x="1524000" y="984250"/>
            <a:ext cx="9978773" cy="9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44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传统云存储面临的问题</a:t>
            </a:r>
            <a:endParaRPr lang="zh-CN" altLang="en-US">
              <a:solidFill>
                <a:srgbClr val="26B5AD"/>
              </a:solidFill>
            </a:endParaRPr>
          </a:p>
        </p:txBody>
      </p:sp>
      <p:sp>
        <p:nvSpPr>
          <p:cNvPr id="7014" name="Object 7014"/>
          <p:cNvSpPr txBox="1"/>
          <p:nvPr/>
        </p:nvSpPr>
        <p:spPr>
          <a:xfrm>
            <a:off x="9836149" y="1255432"/>
            <a:ext cx="4420944" cy="61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99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（实际案例）</a:t>
            </a:r>
            <a:endParaRPr lang="zh-CN" altLang="en-US">
              <a:solidFill>
                <a:srgbClr val="26B5A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1" name="image 8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476138"/>
            <a:ext cx="24383997" cy="8011513"/>
          </a:xfrm>
          <a:prstGeom prst="rect">
            <a:avLst/>
          </a:prstGeom>
        </p:spPr>
      </p:pic>
      <p:sp>
        <p:nvSpPr>
          <p:cNvPr id="802" name="Object 802"/>
          <p:cNvSpPr txBox="1"/>
          <p:nvPr/>
        </p:nvSpPr>
        <p:spPr>
          <a:xfrm>
            <a:off x="12990075" y="7071314"/>
            <a:ext cx="2778301" cy="61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000" b="0" i="0" dirty="0">
                <a:solidFill>
                  <a:srgbClr val="000000"/>
                </a:solidFill>
                <a:latin typeface="OPPOSans-H" panose="00020600040101010101" charset="-122"/>
                <a:ea typeface="OPPOSans-H" panose="00020600040101010101" charset="-122"/>
              </a:rPr>
              <a:t>2021年3月</a:t>
            </a:r>
            <a:endParaRPr lang="zh-CN" altLang="en-US"/>
          </a:p>
        </p:txBody>
      </p:sp>
      <p:sp>
        <p:nvSpPr>
          <p:cNvPr id="803" name="Object 803"/>
          <p:cNvSpPr txBox="1"/>
          <p:nvPr/>
        </p:nvSpPr>
        <p:spPr>
          <a:xfrm>
            <a:off x="12990075" y="8042739"/>
            <a:ext cx="9467526" cy="1525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zh-CN" sz="2600" b="0" i="0" dirty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欧洲云计算巨头 OVH 位于法国斯特拉斯堡的机房昨日发生严重火灾，发生起火的 SBG2 数据中心被完全烧毁，另有一个数据中心 SBG1 的建筑物部分受损，部分用户数据全部丢失。</a:t>
            </a:r>
            <a:endParaRPr lang="zh-CN" altLang="en-US"/>
          </a:p>
        </p:txBody>
      </p:sp>
      <p:sp>
        <p:nvSpPr>
          <p:cNvPr id="804" name="Object 804"/>
          <p:cNvSpPr txBox="1"/>
          <p:nvPr/>
        </p:nvSpPr>
        <p:spPr>
          <a:xfrm>
            <a:off x="12990075" y="4850411"/>
            <a:ext cx="3180366" cy="1830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2000" b="0" i="0" dirty="0">
                <a:solidFill>
                  <a:srgbClr val="26B5AD"/>
                </a:solidFill>
                <a:latin typeface="BarlowCondensed-Medium" panose="00000606000000000000"/>
                <a:ea typeface="BarlowCondensed-Medium" panose="00000606000000000000"/>
              </a:rPr>
              <a:t>03</a:t>
            </a:r>
            <a:endParaRPr lang="zh-CN" altLang="en-US">
              <a:solidFill>
                <a:srgbClr val="26B5AD"/>
              </a:solidFill>
            </a:endParaRPr>
          </a:p>
        </p:txBody>
      </p:sp>
      <p:sp>
        <p:nvSpPr>
          <p:cNvPr id="809" name="Object 809"/>
          <p:cNvSpPr txBox="1"/>
          <p:nvPr/>
        </p:nvSpPr>
        <p:spPr>
          <a:xfrm>
            <a:off x="1524000" y="984250"/>
            <a:ext cx="9978773" cy="9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44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传统云存储面临的问题</a:t>
            </a:r>
            <a:endParaRPr lang="zh-CN" altLang="en-US" dirty="0">
              <a:solidFill>
                <a:srgbClr val="26B5AD"/>
              </a:solidFill>
            </a:endParaRPr>
          </a:p>
        </p:txBody>
      </p:sp>
      <p:sp>
        <p:nvSpPr>
          <p:cNvPr id="8013" name="Object 8013"/>
          <p:cNvSpPr txBox="1"/>
          <p:nvPr/>
        </p:nvSpPr>
        <p:spPr>
          <a:xfrm>
            <a:off x="9836149" y="1255432"/>
            <a:ext cx="4420944" cy="61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99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（实际案例）</a:t>
            </a:r>
            <a:endParaRPr lang="zh-CN" altLang="en-US">
              <a:solidFill>
                <a:srgbClr val="26B5AD"/>
              </a:solidFill>
            </a:endParaRPr>
          </a:p>
        </p:txBody>
      </p:sp>
      <p:pic>
        <p:nvPicPr>
          <p:cNvPr id="98014" name="image 80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19557" y="4795644"/>
            <a:ext cx="9805327" cy="53725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1" name="image 9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476138"/>
            <a:ext cx="24383997" cy="7199571"/>
          </a:xfrm>
          <a:prstGeom prst="rect">
            <a:avLst/>
          </a:prstGeom>
        </p:spPr>
      </p:pic>
      <p:sp>
        <p:nvSpPr>
          <p:cNvPr id="902" name="Object 902"/>
          <p:cNvSpPr txBox="1"/>
          <p:nvPr/>
        </p:nvSpPr>
        <p:spPr>
          <a:xfrm>
            <a:off x="12990075" y="7071314"/>
            <a:ext cx="2778301" cy="61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000" b="0" i="0" dirty="0">
                <a:solidFill>
                  <a:srgbClr val="000000"/>
                </a:solidFill>
                <a:latin typeface="OPPOSans-H" panose="00020600040101010101" charset="-122"/>
                <a:ea typeface="OPPOSans-H" panose="00020600040101010101" charset="-122"/>
              </a:rPr>
              <a:t>2021年7月</a:t>
            </a:r>
            <a:endParaRPr lang="zh-CN" altLang="en-US"/>
          </a:p>
        </p:txBody>
      </p:sp>
      <p:sp>
        <p:nvSpPr>
          <p:cNvPr id="903" name="Object 903"/>
          <p:cNvSpPr txBox="1"/>
          <p:nvPr/>
        </p:nvSpPr>
        <p:spPr>
          <a:xfrm>
            <a:off x="12990075" y="8055439"/>
            <a:ext cx="9467526" cy="203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zh-CN" sz="2600" b="0" i="0" dirty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B站、A站、晋江出现在热搜词条，各APP均显示“加载出了点小问题”。据不完全统计，近几年，淘宝崩过、拼多多崩过、微信崩过、百度地图崩过、美团崩过、钉钉崩过、知乎崩过，甚至不少崩过的互联网企业也做云服务，帮助别人解决服务器问题。</a:t>
            </a:r>
            <a:endParaRPr lang="zh-CN" altLang="en-US"/>
          </a:p>
        </p:txBody>
      </p:sp>
      <p:sp>
        <p:nvSpPr>
          <p:cNvPr id="904" name="Object 904"/>
          <p:cNvSpPr txBox="1"/>
          <p:nvPr/>
        </p:nvSpPr>
        <p:spPr>
          <a:xfrm>
            <a:off x="12990075" y="4850411"/>
            <a:ext cx="3180366" cy="1830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2000" b="0" i="0" dirty="0">
                <a:solidFill>
                  <a:srgbClr val="26B5AD"/>
                </a:solidFill>
                <a:latin typeface="BarlowCondensed-Medium" panose="00000606000000000000"/>
                <a:ea typeface="BarlowCondensed-Medium" panose="00000606000000000000"/>
              </a:rPr>
              <a:t>04</a:t>
            </a:r>
            <a:endParaRPr lang="zh-CN" altLang="en-US">
              <a:solidFill>
                <a:srgbClr val="26B5AD"/>
              </a:solidFill>
            </a:endParaRPr>
          </a:p>
        </p:txBody>
      </p:sp>
      <p:sp>
        <p:nvSpPr>
          <p:cNvPr id="909" name="Object 909"/>
          <p:cNvSpPr txBox="1"/>
          <p:nvPr/>
        </p:nvSpPr>
        <p:spPr>
          <a:xfrm>
            <a:off x="1524000" y="984250"/>
            <a:ext cx="9978773" cy="9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44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传统云存储面临的问题</a:t>
            </a:r>
            <a:endParaRPr lang="zh-CN" altLang="en-US">
              <a:solidFill>
                <a:srgbClr val="26B5AD"/>
              </a:solidFill>
            </a:endParaRPr>
          </a:p>
        </p:txBody>
      </p:sp>
      <p:sp>
        <p:nvSpPr>
          <p:cNvPr id="9013" name="Object 9013"/>
          <p:cNvSpPr txBox="1"/>
          <p:nvPr/>
        </p:nvSpPr>
        <p:spPr>
          <a:xfrm>
            <a:off x="9836149" y="1293532"/>
            <a:ext cx="4420944" cy="61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99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（实际案例）</a:t>
            </a:r>
            <a:endParaRPr lang="zh-CN" altLang="en-US" dirty="0">
              <a:solidFill>
                <a:srgbClr val="26B5AD"/>
              </a:solidFill>
            </a:endParaRPr>
          </a:p>
        </p:txBody>
      </p:sp>
      <p:pic>
        <p:nvPicPr>
          <p:cNvPr id="99014" name="image 90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19557" y="4871227"/>
            <a:ext cx="9805326" cy="5221336"/>
          </a:xfrm>
          <a:prstGeom prst="rect">
            <a:avLst/>
          </a:prstGeom>
        </p:spPr>
      </p:pic>
      <p:grpSp>
        <p:nvGrpSpPr>
          <p:cNvPr id="9015" name="组合 9015"/>
          <p:cNvGrpSpPr/>
          <p:nvPr/>
        </p:nvGrpSpPr>
        <p:grpSpPr>
          <a:xfrm>
            <a:off x="1965700" y="11116130"/>
            <a:ext cx="20452596" cy="495300"/>
            <a:chOff x="1965700" y="11116130"/>
            <a:chExt cx="20452596" cy="495300"/>
          </a:xfrm>
        </p:grpSpPr>
        <p:sp>
          <p:nvSpPr>
            <p:cNvPr id="9016" name="Object 9016"/>
            <p:cNvSpPr txBox="1"/>
            <p:nvPr/>
          </p:nvSpPr>
          <p:spPr>
            <a:xfrm>
              <a:off x="1965700" y="11116130"/>
              <a:ext cx="18619389" cy="495690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sz="2600" b="0" i="0" dirty="0">
                  <a:solidFill>
                    <a:srgbClr val="000000"/>
                  </a:solidFill>
                  <a:latin typeface="OPPOSans-R" panose="00020600040101010101" charset="-122"/>
                  <a:ea typeface="OPPOSans-R" panose="00020600040101010101" charset="-122"/>
                </a:rPr>
                <a:t>上述事件的发生恰恰证明了中心化存储的弊端—— 一旦系统出现问题（包含人为问题），数据将面临两大核心问题：</a:t>
              </a:r>
              <a:endParaRPr lang="zh-CN" altLang="en-US" dirty="0"/>
            </a:p>
          </p:txBody>
        </p:sp>
        <p:sp>
          <p:nvSpPr>
            <p:cNvPr id="9017" name="Object 9017"/>
            <p:cNvSpPr txBox="1"/>
            <p:nvPr/>
          </p:nvSpPr>
          <p:spPr>
            <a:xfrm>
              <a:off x="19051512" y="11116130"/>
              <a:ext cx="3369435" cy="495690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sz="2600" b="0" i="0" dirty="0">
                  <a:solidFill>
                    <a:srgbClr val="26B5AD"/>
                  </a:solidFill>
                  <a:latin typeface="OPPOSans-H" panose="00020600040101010101" charset="-122"/>
                  <a:ea typeface="OPPOSans-H" panose="00020600040101010101" charset="-122"/>
                </a:rPr>
                <a:t>文件丢失&amp;隐私泄露</a:t>
              </a:r>
              <a:endParaRPr lang="zh-CN" altLang="en-US" dirty="0">
                <a:solidFill>
                  <a:srgbClr val="26B5AD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Object 1101"/>
          <p:cNvSpPr txBox="1"/>
          <p:nvPr/>
        </p:nvSpPr>
        <p:spPr>
          <a:xfrm>
            <a:off x="1524000" y="984250"/>
            <a:ext cx="18198691" cy="9786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44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分布式存储与中心化存储的区别</a:t>
            </a:r>
            <a:endParaRPr lang="zh-CN" altLang="en-US" dirty="0">
              <a:solidFill>
                <a:srgbClr val="26B5AD"/>
              </a:solidFill>
            </a:endParaRPr>
          </a:p>
        </p:txBody>
      </p:sp>
      <p:pic>
        <p:nvPicPr>
          <p:cNvPr id="91106" name="image 110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1711" y="4081991"/>
            <a:ext cx="8583492" cy="6464300"/>
          </a:xfrm>
          <a:prstGeom prst="rect">
            <a:avLst/>
          </a:prstGeom>
        </p:spPr>
      </p:pic>
      <p:sp>
        <p:nvSpPr>
          <p:cNvPr id="1108" name="Object 1108"/>
          <p:cNvSpPr txBox="1"/>
          <p:nvPr/>
        </p:nvSpPr>
        <p:spPr>
          <a:xfrm>
            <a:off x="2083098" y="4701626"/>
            <a:ext cx="7481654" cy="13472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600" b="0" i="0" dirty="0">
                <a:solidFill>
                  <a:srgbClr val="111111"/>
                </a:solidFill>
                <a:latin typeface="OPPOSans-H" panose="00020600040101010101" charset="-122"/>
                <a:ea typeface="OPPOSans-H" panose="00020600040101010101" charset="-122"/>
              </a:rPr>
              <a:t>为什么采用区块链分布式存储的系统来存储数据？</a:t>
            </a:r>
            <a:endParaRPr lang="zh-CN" altLang="en-US"/>
          </a:p>
        </p:txBody>
      </p:sp>
      <p:sp>
        <p:nvSpPr>
          <p:cNvPr id="1109" name="Object 1109"/>
          <p:cNvSpPr txBox="1"/>
          <p:nvPr/>
        </p:nvSpPr>
        <p:spPr>
          <a:xfrm>
            <a:off x="2083098" y="6339416"/>
            <a:ext cx="7271052" cy="10295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sz="2600" b="0" i="0" dirty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区块链存储将全球的存储节点池化，构建成一个</a:t>
            </a:r>
            <a:r>
              <a:rPr lang="zh-CN" sz="260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规模巨大</a:t>
            </a:r>
            <a:r>
              <a:rPr lang="zh-CN" sz="2600" b="0" i="0" dirty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的全球统一、</a:t>
            </a:r>
            <a:r>
              <a:rPr lang="zh-CN" sz="260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全球共享</a:t>
            </a:r>
            <a:r>
              <a:rPr lang="zh-CN" sz="2600" b="0" i="0" dirty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的存储池。</a:t>
            </a:r>
            <a:endParaRPr lang="zh-CN" altLang="en-US" dirty="0"/>
          </a:p>
        </p:txBody>
      </p:sp>
      <p:sp>
        <p:nvSpPr>
          <p:cNvPr id="11011" name="Object 11011"/>
          <p:cNvSpPr txBox="1"/>
          <p:nvPr/>
        </p:nvSpPr>
        <p:spPr>
          <a:xfrm>
            <a:off x="2083098" y="7647007"/>
            <a:ext cx="7271061" cy="20590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sz="2600" b="0" i="0" dirty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分布式存储能够通过将数据分散在多处，来增强数据的</a:t>
            </a:r>
            <a:r>
              <a:rPr lang="zh-CN" sz="260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可靠性、可用性、异地容灾性</a:t>
            </a:r>
            <a:r>
              <a:rPr lang="zh-CN" sz="2600" b="0" i="0" dirty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等特性。最重要的是，商鼎云分布式存储还有去重的特性，也就是</a:t>
            </a:r>
            <a:r>
              <a:rPr lang="zh-CN" sz="2600" b="1" i="0" dirty="0">
                <a:solidFill>
                  <a:srgbClr val="26B5AD"/>
                </a:solidFill>
                <a:latin typeface="微软雅黑" panose="020B0503020204020204" charset="-122"/>
                <a:ea typeface="微软雅黑" panose="020B0503020204020204" charset="-122"/>
              </a:rPr>
              <a:t>内容相同的文件不可重复存储</a:t>
            </a:r>
            <a:r>
              <a:rPr lang="zh-CN" sz="2600" b="1" i="0" dirty="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11020" name="image 1102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05501" y="3999441"/>
            <a:ext cx="12323304" cy="6327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502">
            <a:extLst>
              <a:ext uri="{FF2B5EF4-FFF2-40B4-BE49-F238E27FC236}">
                <a16:creationId xmlns:a16="http://schemas.microsoft.com/office/drawing/2014/main" id="{6989EC4C-EDA6-0346-B834-FB5E55DF46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564"/>
          </a:blip>
          <a:srcRect/>
          <a:stretch>
            <a:fillRect/>
          </a:stretch>
        </p:blipFill>
        <p:spPr>
          <a:xfrm rot="2700000">
            <a:off x="4765041" y="-812951"/>
            <a:ext cx="14853814" cy="14852566"/>
          </a:xfrm>
          <a:prstGeom prst="rect">
            <a:avLst/>
          </a:prstGeom>
        </p:spPr>
      </p:pic>
      <p:pic>
        <p:nvPicPr>
          <p:cNvPr id="11" name="image 502">
            <a:extLst>
              <a:ext uri="{FF2B5EF4-FFF2-40B4-BE49-F238E27FC236}">
                <a16:creationId xmlns:a16="http://schemas.microsoft.com/office/drawing/2014/main" id="{8A6E8394-57E0-DA4D-AEC4-4DA23820EA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564"/>
          </a:blip>
          <a:srcRect/>
          <a:stretch>
            <a:fillRect/>
          </a:stretch>
        </p:blipFill>
        <p:spPr>
          <a:xfrm rot="2700000">
            <a:off x="7543297" y="1720402"/>
            <a:ext cx="9297305" cy="9296524"/>
          </a:xfrm>
          <a:prstGeom prst="rect">
            <a:avLst/>
          </a:prstGeom>
        </p:spPr>
      </p:pic>
      <p:sp>
        <p:nvSpPr>
          <p:cNvPr id="1101" name="Object 1101"/>
          <p:cNvSpPr txBox="1"/>
          <p:nvPr/>
        </p:nvSpPr>
        <p:spPr>
          <a:xfrm>
            <a:off x="1524000" y="984250"/>
            <a:ext cx="18198691" cy="9786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44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创世云简介</a:t>
            </a:r>
            <a:endParaRPr lang="zh-CN" altLang="en-US" dirty="0">
              <a:solidFill>
                <a:srgbClr val="26B5AD"/>
              </a:solidFill>
            </a:endParaRPr>
          </a:p>
        </p:txBody>
      </p:sp>
      <p:sp>
        <p:nvSpPr>
          <p:cNvPr id="6" name="Object 5010">
            <a:extLst>
              <a:ext uri="{FF2B5EF4-FFF2-40B4-BE49-F238E27FC236}">
                <a16:creationId xmlns:a16="http://schemas.microsoft.com/office/drawing/2014/main" id="{67EEB27B-5F0D-3543-9AC3-9E5EE370FC65}"/>
              </a:ext>
            </a:extLst>
          </p:cNvPr>
          <p:cNvSpPr txBox="1"/>
          <p:nvPr/>
        </p:nvSpPr>
        <p:spPr>
          <a:xfrm>
            <a:off x="6729611" y="6368665"/>
            <a:ext cx="10924674" cy="4893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" altLang="zh-CN" sz="320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NEAR X </a:t>
            </a:r>
            <a:r>
              <a:rPr lang="en" altLang="zh-CN" sz="3200" dirty="0" err="1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Filecoin</a:t>
            </a:r>
            <a:r>
              <a:rPr lang="en" altLang="zh-CN" sz="320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 </a:t>
            </a:r>
            <a:r>
              <a:rPr lang="zh-CN" altLang="en-US" sz="320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生态开发的全新 </a:t>
            </a:r>
            <a:r>
              <a:rPr lang="en" altLang="zh-CN" sz="320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Web3 </a:t>
            </a:r>
            <a:r>
              <a:rPr lang="zh-CN" altLang="en-US" sz="320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存储云 </a:t>
            </a:r>
            <a:r>
              <a:rPr lang="en" altLang="zh-CN" sz="3200" dirty="0" err="1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dapp</a:t>
            </a:r>
            <a:r>
              <a:rPr lang="zh-CN" altLang="en" sz="320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4735FDD-C66D-CE4D-ADEC-7F6C43984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0" y="4548319"/>
            <a:ext cx="1270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7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Object 1101"/>
          <p:cNvSpPr txBox="1"/>
          <p:nvPr/>
        </p:nvSpPr>
        <p:spPr>
          <a:xfrm>
            <a:off x="1524000" y="984250"/>
            <a:ext cx="18198691" cy="9786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440" b="0" i="0" dirty="0">
                <a:solidFill>
                  <a:srgbClr val="26B5AD"/>
                </a:solidFill>
                <a:latin typeface="OPPOSans-H" panose="00020600040101010101" charset="-122"/>
                <a:ea typeface="OPPOSans-H" panose="00020600040101010101" charset="-122"/>
              </a:rPr>
              <a:t>创世云页面</a:t>
            </a:r>
            <a:endParaRPr lang="zh-CN" altLang="en-US" dirty="0">
              <a:solidFill>
                <a:srgbClr val="26B5AD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1822D8-0D73-E548-ACD4-78BA361E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3649" y="2387058"/>
            <a:ext cx="18836701" cy="105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359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MwNjk5MzRiNDQ3ZTExZGY3OWE1NzgzOTI3OGM1NjU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560</Words>
  <Application>Microsoft Macintosh PowerPoint</Application>
  <PresentationFormat>自定义</PresentationFormat>
  <Paragraphs>43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BarlowCondensed-Medium</vt:lpstr>
      <vt:lpstr>等线</vt:lpstr>
      <vt:lpstr>OPPOSans M</vt:lpstr>
      <vt:lpstr>Arial</vt:lpstr>
      <vt:lpstr>微软雅黑</vt:lpstr>
      <vt:lpstr>Impact</vt:lpstr>
      <vt:lpstr>OPPOSans-H</vt:lpstr>
      <vt:lpstr>OPPOSans-R</vt:lpstr>
      <vt:lpstr>SourceHanSansSC-Bold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Microsoft Office User</cp:lastModifiedBy>
  <cp:revision>20</cp:revision>
  <dcterms:created xsi:type="dcterms:W3CDTF">2022-05-05T07:28:00Z</dcterms:created>
  <dcterms:modified xsi:type="dcterms:W3CDTF">2022-06-11T10:50:29Z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AF69E9DFBDC24698BDDE21A01F3EF80E</vt:lpwstr>
  </property>
  <property fmtid="{D5CDD505-2E9C-101B-9397-08002B2CF9AE}" pid="3" name="KSOProductBuildVer">
    <vt:lpwstr>2052-11.1.0.11691</vt:lpwstr>
  </property>
</Properties>
</file>